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Overpass"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1" y="17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5928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960721"/>
            <a:ext cx="7468553" cy="2112050"/>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Taxi Ambulance: Revolutionizing Emergency Response</a:t>
            </a:r>
            <a:endParaRPr lang="en-US" sz="4400" dirty="0"/>
          </a:p>
        </p:txBody>
      </p:sp>
      <p:sp>
        <p:nvSpPr>
          <p:cNvPr id="4" name="Text 1"/>
          <p:cNvSpPr/>
          <p:nvPr/>
        </p:nvSpPr>
        <p:spPr>
          <a:xfrm>
            <a:off x="6324124" y="4431744"/>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Imagine a world where emergency medical help arrives within minutes. This presentation details our solution for faster, more efficient ambulance services using readily available taxis.</a:t>
            </a:r>
            <a:endParaRPr lang="en-US" sz="1850" dirty="0"/>
          </a:p>
        </p:txBody>
      </p:sp>
      <p:sp>
        <p:nvSpPr>
          <p:cNvPr id="5" name="Shape 2"/>
          <p:cNvSpPr/>
          <p:nvPr/>
        </p:nvSpPr>
        <p:spPr>
          <a:xfrm>
            <a:off x="6324124" y="5867876"/>
            <a:ext cx="382905" cy="382905"/>
          </a:xfrm>
          <a:prstGeom prst="roundRect">
            <a:avLst>
              <a:gd name="adj" fmla="val 23878209"/>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331744" y="5875496"/>
            <a:ext cx="367665" cy="367665"/>
          </a:xfrm>
          <a:prstGeom prst="rect">
            <a:avLst/>
          </a:prstGeom>
        </p:spPr>
      </p:pic>
      <p:sp>
        <p:nvSpPr>
          <p:cNvPr id="7" name="Text 3"/>
          <p:cNvSpPr/>
          <p:nvPr/>
        </p:nvSpPr>
        <p:spPr>
          <a:xfrm>
            <a:off x="6826687" y="5850017"/>
            <a:ext cx="2297787" cy="418862"/>
          </a:xfrm>
          <a:prstGeom prst="rect">
            <a:avLst/>
          </a:prstGeom>
          <a:noFill/>
          <a:ln/>
        </p:spPr>
        <p:txBody>
          <a:bodyPr wrap="none" lIns="0" tIns="0" rIns="0" bIns="0" rtlCol="0" anchor="t"/>
          <a:lstStyle/>
          <a:p>
            <a:pPr marL="0" indent="0" algn="l">
              <a:lnSpc>
                <a:spcPts val="3250"/>
              </a:lnSpc>
              <a:buNone/>
            </a:pPr>
            <a:r>
              <a:rPr lang="en-US" sz="2350" b="1" dirty="0">
                <a:solidFill>
                  <a:srgbClr val="E5E0DF"/>
                </a:solidFill>
                <a:latin typeface="Overpass Bold" pitchFamily="34" charset="0"/>
                <a:ea typeface="Overpass Bold" pitchFamily="34" charset="-122"/>
                <a:cs typeface="Overpass Bold" pitchFamily="34" charset="-120"/>
              </a:rPr>
              <a:t>by Kunsh Taneja</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85787"/>
            <a:ext cx="10487025"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The Problem: Critical Ambulance Shortage</a:t>
            </a:r>
            <a:endParaRPr lang="en-US" sz="4400" dirty="0"/>
          </a:p>
        </p:txBody>
      </p:sp>
      <p:sp>
        <p:nvSpPr>
          <p:cNvPr id="3" name="Text 1"/>
          <p:cNvSpPr/>
          <p:nvPr/>
        </p:nvSpPr>
        <p:spPr>
          <a:xfrm>
            <a:off x="837724"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Insufficient Resources</a:t>
            </a:r>
            <a:endParaRPr lang="en-US" sz="2200" dirty="0"/>
          </a:p>
        </p:txBody>
      </p:sp>
      <p:sp>
        <p:nvSpPr>
          <p:cNvPr id="4" name="Text 2"/>
          <p:cNvSpPr/>
          <p:nvPr/>
        </p:nvSpPr>
        <p:spPr>
          <a:xfrm>
            <a:off x="837724" y="4379357"/>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India faces a severe shortage of ambulances, even in major cities.</a:t>
            </a:r>
            <a:endParaRPr lang="en-US" sz="1850" dirty="0"/>
          </a:p>
        </p:txBody>
      </p:sp>
      <p:sp>
        <p:nvSpPr>
          <p:cNvPr id="5" name="Text 3"/>
          <p:cNvSpPr/>
          <p:nvPr/>
        </p:nvSpPr>
        <p:spPr>
          <a:xfrm>
            <a:off x="5357813"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Delayed Response</a:t>
            </a:r>
            <a:endParaRPr lang="en-US" sz="2200" dirty="0"/>
          </a:p>
        </p:txBody>
      </p:sp>
      <p:sp>
        <p:nvSpPr>
          <p:cNvPr id="6" name="Text 4"/>
          <p:cNvSpPr/>
          <p:nvPr/>
        </p:nvSpPr>
        <p:spPr>
          <a:xfrm>
            <a:off x="5357813" y="4379357"/>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Critical time is lost waiting for ambulances, impacting patient outcomes.</a:t>
            </a:r>
            <a:endParaRPr lang="en-US" sz="1850" dirty="0"/>
          </a:p>
        </p:txBody>
      </p:sp>
      <p:sp>
        <p:nvSpPr>
          <p:cNvPr id="7" name="Text 5"/>
          <p:cNvSpPr/>
          <p:nvPr/>
        </p:nvSpPr>
        <p:spPr>
          <a:xfrm>
            <a:off x="9877901"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Traffic Congestion</a:t>
            </a:r>
            <a:endParaRPr lang="en-US" sz="2200" dirty="0"/>
          </a:p>
        </p:txBody>
      </p:sp>
      <p:sp>
        <p:nvSpPr>
          <p:cNvPr id="8" name="Text 6"/>
          <p:cNvSpPr/>
          <p:nvPr/>
        </p:nvSpPr>
        <p:spPr>
          <a:xfrm>
            <a:off x="9877901" y="4379357"/>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Heavy traffic further delays ambulance arrival, exacerbating the situation.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010144"/>
            <a:ext cx="11579543"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Our Solution: Taxi-Based Emergency Response</a:t>
            </a:r>
            <a:endParaRPr lang="en-US" sz="4400" dirty="0"/>
          </a:p>
        </p:txBody>
      </p:sp>
      <p:sp>
        <p:nvSpPr>
          <p:cNvPr id="4" name="Shape 1"/>
          <p:cNvSpPr/>
          <p:nvPr/>
        </p:nvSpPr>
        <p:spPr>
          <a:xfrm>
            <a:off x="837724" y="5073134"/>
            <a:ext cx="4158734" cy="2138482"/>
          </a:xfrm>
          <a:prstGeom prst="roundRect">
            <a:avLst>
              <a:gd name="adj" fmla="val 4701"/>
            </a:avLst>
          </a:prstGeom>
          <a:solidFill>
            <a:srgbClr val="7E023C"/>
          </a:solidFill>
          <a:ln w="7620">
            <a:solidFill>
              <a:srgbClr val="971B55"/>
            </a:solidFill>
            <a:prstDash val="solid"/>
          </a:ln>
        </p:spPr>
      </p:sp>
      <p:sp>
        <p:nvSpPr>
          <p:cNvPr id="5" name="Text 2"/>
          <p:cNvSpPr/>
          <p:nvPr/>
        </p:nvSpPr>
        <p:spPr>
          <a:xfrm>
            <a:off x="1084659" y="5320070"/>
            <a:ext cx="3381970"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App-Based Taxi Integration</a:t>
            </a:r>
            <a:endParaRPr lang="en-US" sz="2200" dirty="0"/>
          </a:p>
        </p:txBody>
      </p:sp>
      <p:sp>
        <p:nvSpPr>
          <p:cNvPr id="6" name="Text 3"/>
          <p:cNvSpPr/>
          <p:nvPr/>
        </p:nvSpPr>
        <p:spPr>
          <a:xfrm>
            <a:off x="1084659" y="5815608"/>
            <a:ext cx="366486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Utilizing nearby taxis equipped with basic medical kits for immediate response.</a:t>
            </a:r>
            <a:endParaRPr lang="en-US" sz="1850" dirty="0"/>
          </a:p>
        </p:txBody>
      </p:sp>
      <p:sp>
        <p:nvSpPr>
          <p:cNvPr id="7" name="Shape 4"/>
          <p:cNvSpPr/>
          <p:nvPr/>
        </p:nvSpPr>
        <p:spPr>
          <a:xfrm>
            <a:off x="5235773" y="5073134"/>
            <a:ext cx="4158734" cy="2138482"/>
          </a:xfrm>
          <a:prstGeom prst="roundRect">
            <a:avLst>
              <a:gd name="adj" fmla="val 4701"/>
            </a:avLst>
          </a:prstGeom>
          <a:solidFill>
            <a:srgbClr val="7E023C"/>
          </a:solidFill>
          <a:ln w="7620">
            <a:solidFill>
              <a:srgbClr val="971B55"/>
            </a:solidFill>
            <a:prstDash val="solid"/>
          </a:ln>
        </p:spPr>
      </p:sp>
      <p:sp>
        <p:nvSpPr>
          <p:cNvPr id="8" name="Text 5"/>
          <p:cNvSpPr/>
          <p:nvPr/>
        </p:nvSpPr>
        <p:spPr>
          <a:xfrm>
            <a:off x="5482709" y="532007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Facial Recognition</a:t>
            </a:r>
            <a:endParaRPr lang="en-US" sz="2200" dirty="0"/>
          </a:p>
        </p:txBody>
      </p:sp>
      <p:sp>
        <p:nvSpPr>
          <p:cNvPr id="9" name="Text 6"/>
          <p:cNvSpPr/>
          <p:nvPr/>
        </p:nvSpPr>
        <p:spPr>
          <a:xfrm>
            <a:off x="5482709" y="5815608"/>
            <a:ext cx="366486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Notifying family members and emergency contacts with patient identification.</a:t>
            </a:r>
            <a:endParaRPr lang="en-US" sz="1850" dirty="0"/>
          </a:p>
        </p:txBody>
      </p:sp>
      <p:sp>
        <p:nvSpPr>
          <p:cNvPr id="10" name="Shape 7"/>
          <p:cNvSpPr/>
          <p:nvPr/>
        </p:nvSpPr>
        <p:spPr>
          <a:xfrm>
            <a:off x="9633823" y="5073134"/>
            <a:ext cx="4158734" cy="2138482"/>
          </a:xfrm>
          <a:prstGeom prst="roundRect">
            <a:avLst>
              <a:gd name="adj" fmla="val 4701"/>
            </a:avLst>
          </a:prstGeom>
          <a:solidFill>
            <a:srgbClr val="7E023C"/>
          </a:solidFill>
          <a:ln w="7620">
            <a:solidFill>
              <a:srgbClr val="971B55"/>
            </a:solidFill>
            <a:prstDash val="solid"/>
          </a:ln>
        </p:spPr>
      </p:sp>
      <p:sp>
        <p:nvSpPr>
          <p:cNvPr id="11" name="Text 8"/>
          <p:cNvSpPr/>
          <p:nvPr/>
        </p:nvSpPr>
        <p:spPr>
          <a:xfrm>
            <a:off x="9880759" y="532007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Real-time Tracking</a:t>
            </a:r>
            <a:endParaRPr lang="en-US" sz="2200" dirty="0"/>
          </a:p>
        </p:txBody>
      </p:sp>
      <p:sp>
        <p:nvSpPr>
          <p:cNvPr id="12" name="Text 9"/>
          <p:cNvSpPr/>
          <p:nvPr/>
        </p:nvSpPr>
        <p:spPr>
          <a:xfrm>
            <a:off x="9880759" y="5815608"/>
            <a:ext cx="366486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Live ride tracking for dispatchers, hospitals, and family members.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21794"/>
            <a:ext cx="7468553" cy="1408033"/>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Enhanced Features for Critical Emergencies</a:t>
            </a:r>
            <a:endParaRPr lang="en-US" sz="4400" dirty="0"/>
          </a:p>
        </p:txBody>
      </p:sp>
      <p:sp>
        <p:nvSpPr>
          <p:cNvPr id="4" name="Shape 1"/>
          <p:cNvSpPr/>
          <p:nvPr/>
        </p:nvSpPr>
        <p:spPr>
          <a:xfrm>
            <a:off x="837724" y="3058001"/>
            <a:ext cx="538520" cy="538520"/>
          </a:xfrm>
          <a:prstGeom prst="roundRect">
            <a:avLst>
              <a:gd name="adj" fmla="val 18670"/>
            </a:avLst>
          </a:prstGeom>
          <a:solidFill>
            <a:srgbClr val="7E023C"/>
          </a:solidFill>
          <a:ln w="7620">
            <a:solidFill>
              <a:srgbClr val="971B55"/>
            </a:solidFill>
            <a:prstDash val="solid"/>
          </a:ln>
        </p:spPr>
      </p:sp>
      <p:sp>
        <p:nvSpPr>
          <p:cNvPr id="5" name="Text 2"/>
          <p:cNvSpPr/>
          <p:nvPr/>
        </p:nvSpPr>
        <p:spPr>
          <a:xfrm>
            <a:off x="937974" y="3115985"/>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6" name="Text 3"/>
          <p:cNvSpPr/>
          <p:nvPr/>
        </p:nvSpPr>
        <p:spPr>
          <a:xfrm>
            <a:off x="1615559" y="3058001"/>
            <a:ext cx="2836783" cy="703898"/>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Specialized Ambulances</a:t>
            </a:r>
            <a:endParaRPr lang="en-US" sz="2200" dirty="0"/>
          </a:p>
        </p:txBody>
      </p:sp>
      <p:sp>
        <p:nvSpPr>
          <p:cNvPr id="7" name="Text 4"/>
          <p:cNvSpPr/>
          <p:nvPr/>
        </p:nvSpPr>
        <p:spPr>
          <a:xfrm>
            <a:off x="1615559" y="3905488"/>
            <a:ext cx="2836783"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Integrating traditional ambulances for critical care and specialized equipment.</a:t>
            </a:r>
            <a:endParaRPr lang="en-US" sz="1850" dirty="0"/>
          </a:p>
        </p:txBody>
      </p:sp>
      <p:sp>
        <p:nvSpPr>
          <p:cNvPr id="8" name="Shape 5"/>
          <p:cNvSpPr/>
          <p:nvPr/>
        </p:nvSpPr>
        <p:spPr>
          <a:xfrm>
            <a:off x="4691658" y="3058001"/>
            <a:ext cx="538520" cy="538520"/>
          </a:xfrm>
          <a:prstGeom prst="roundRect">
            <a:avLst>
              <a:gd name="adj" fmla="val 18670"/>
            </a:avLst>
          </a:prstGeom>
          <a:solidFill>
            <a:srgbClr val="7E023C"/>
          </a:solidFill>
          <a:ln w="7620">
            <a:solidFill>
              <a:srgbClr val="971B55"/>
            </a:solidFill>
            <a:prstDash val="solid"/>
          </a:ln>
        </p:spPr>
      </p:sp>
      <p:sp>
        <p:nvSpPr>
          <p:cNvPr id="9" name="Text 6"/>
          <p:cNvSpPr/>
          <p:nvPr/>
        </p:nvSpPr>
        <p:spPr>
          <a:xfrm>
            <a:off x="4791908" y="3115985"/>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10" name="Text 7"/>
          <p:cNvSpPr/>
          <p:nvPr/>
        </p:nvSpPr>
        <p:spPr>
          <a:xfrm>
            <a:off x="5469493" y="3058001"/>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Hospital Notification</a:t>
            </a:r>
            <a:endParaRPr lang="en-US" sz="2200" dirty="0"/>
          </a:p>
        </p:txBody>
      </p:sp>
      <p:sp>
        <p:nvSpPr>
          <p:cNvPr id="11" name="Text 8"/>
          <p:cNvSpPr/>
          <p:nvPr/>
        </p:nvSpPr>
        <p:spPr>
          <a:xfrm>
            <a:off x="5469493" y="3553539"/>
            <a:ext cx="283678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Automatic alerts to hospitals preparing them for patient arrival.</a:t>
            </a:r>
            <a:endParaRPr lang="en-US" sz="1850" dirty="0"/>
          </a:p>
        </p:txBody>
      </p:sp>
      <p:sp>
        <p:nvSpPr>
          <p:cNvPr id="12" name="Shape 9"/>
          <p:cNvSpPr/>
          <p:nvPr/>
        </p:nvSpPr>
        <p:spPr>
          <a:xfrm>
            <a:off x="837724" y="5946100"/>
            <a:ext cx="538520" cy="538520"/>
          </a:xfrm>
          <a:prstGeom prst="roundRect">
            <a:avLst>
              <a:gd name="adj" fmla="val 18670"/>
            </a:avLst>
          </a:prstGeom>
          <a:solidFill>
            <a:srgbClr val="7E023C"/>
          </a:solidFill>
          <a:ln w="7620">
            <a:solidFill>
              <a:srgbClr val="971B55"/>
            </a:solidFill>
            <a:prstDash val="solid"/>
          </a:ln>
        </p:spPr>
      </p:sp>
      <p:sp>
        <p:nvSpPr>
          <p:cNvPr id="13" name="Text 10"/>
          <p:cNvSpPr/>
          <p:nvPr/>
        </p:nvSpPr>
        <p:spPr>
          <a:xfrm>
            <a:off x="937974" y="6004084"/>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4" name="Text 11"/>
          <p:cNvSpPr/>
          <p:nvPr/>
        </p:nvSpPr>
        <p:spPr>
          <a:xfrm>
            <a:off x="1615559" y="594610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Traffic Management</a:t>
            </a:r>
            <a:endParaRPr lang="en-US" sz="2200" dirty="0"/>
          </a:p>
        </p:txBody>
      </p:sp>
      <p:sp>
        <p:nvSpPr>
          <p:cNvPr id="15" name="Text 12"/>
          <p:cNvSpPr/>
          <p:nvPr/>
        </p:nvSpPr>
        <p:spPr>
          <a:xfrm>
            <a:off x="1615559" y="6441638"/>
            <a:ext cx="6690717"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Notifying traffic police for route optimization and traffic clearance.</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026200"/>
            <a:ext cx="7428667"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Tech Stack: Powering Our App</a:t>
            </a:r>
            <a:endParaRPr lang="en-US" sz="4400" dirty="0"/>
          </a:p>
        </p:txBody>
      </p:sp>
      <p:pic>
        <p:nvPicPr>
          <p:cNvPr id="4" name="Image 1" descr="preencoded.png"/>
          <p:cNvPicPr>
            <a:picLocks noChangeAspect="1"/>
          </p:cNvPicPr>
          <p:nvPr/>
        </p:nvPicPr>
        <p:blipFill>
          <a:blip r:embed="rId4"/>
          <a:stretch>
            <a:fillRect/>
          </a:stretch>
        </p:blipFill>
        <p:spPr>
          <a:xfrm>
            <a:off x="6324124" y="2089190"/>
            <a:ext cx="562451" cy="562451"/>
          </a:xfrm>
          <a:prstGeom prst="rect">
            <a:avLst/>
          </a:prstGeom>
        </p:spPr>
      </p:pic>
      <p:sp>
        <p:nvSpPr>
          <p:cNvPr id="5" name="Text 1"/>
          <p:cNvSpPr/>
          <p:nvPr/>
        </p:nvSpPr>
        <p:spPr>
          <a:xfrm>
            <a:off x="6324124" y="2890957"/>
            <a:ext cx="2250162" cy="351949"/>
          </a:xfrm>
          <a:prstGeom prst="rect">
            <a:avLst/>
          </a:prstGeom>
          <a:noFill/>
          <a:ln/>
        </p:spPr>
        <p:txBody>
          <a:bodyPr wrap="none" lIns="0" tIns="0" rIns="0" bIns="0" rtlCol="0" anchor="t"/>
          <a:lstStyle/>
          <a:p>
            <a:pPr marL="0" indent="0" algn="l">
              <a:lnSpc>
                <a:spcPts val="2750"/>
              </a:lnSpc>
              <a:buNone/>
            </a:pPr>
            <a:r>
              <a:rPr lang="en-US" sz="2200" dirty="0">
                <a:solidFill>
                  <a:schemeClr val="bg1"/>
                </a:solidFill>
              </a:rPr>
              <a:t>Web Application</a:t>
            </a:r>
          </a:p>
        </p:txBody>
      </p:sp>
      <p:sp>
        <p:nvSpPr>
          <p:cNvPr id="6" name="Text 2"/>
          <p:cNvSpPr/>
          <p:nvPr/>
        </p:nvSpPr>
        <p:spPr>
          <a:xfrm>
            <a:off x="6324124" y="3386495"/>
            <a:ext cx="225016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ReactJs</a:t>
            </a:r>
            <a:endParaRPr lang="en-US" sz="1850" dirty="0"/>
          </a:p>
        </p:txBody>
      </p:sp>
      <p:pic>
        <p:nvPicPr>
          <p:cNvPr id="7" name="Image 2" descr="preencoded.png"/>
          <p:cNvPicPr>
            <a:picLocks noChangeAspect="1"/>
          </p:cNvPicPr>
          <p:nvPr/>
        </p:nvPicPr>
        <p:blipFill>
          <a:blip r:embed="rId5"/>
          <a:stretch>
            <a:fillRect/>
          </a:stretch>
        </p:blipFill>
        <p:spPr>
          <a:xfrm>
            <a:off x="8933259" y="2089190"/>
            <a:ext cx="562451" cy="562451"/>
          </a:xfrm>
          <a:prstGeom prst="rect">
            <a:avLst/>
          </a:prstGeom>
        </p:spPr>
      </p:pic>
      <p:sp>
        <p:nvSpPr>
          <p:cNvPr id="8" name="Text 3"/>
          <p:cNvSpPr/>
          <p:nvPr/>
        </p:nvSpPr>
        <p:spPr>
          <a:xfrm>
            <a:off x="8933259" y="2890957"/>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Backend</a:t>
            </a:r>
            <a:endParaRPr lang="en-US" sz="2200" dirty="0"/>
          </a:p>
        </p:txBody>
      </p:sp>
      <p:sp>
        <p:nvSpPr>
          <p:cNvPr id="9" name="Text 4"/>
          <p:cNvSpPr/>
          <p:nvPr/>
        </p:nvSpPr>
        <p:spPr>
          <a:xfrm>
            <a:off x="8933259" y="3386495"/>
            <a:ext cx="2250162" cy="383024"/>
          </a:xfrm>
          <a:prstGeom prst="rect">
            <a:avLst/>
          </a:prstGeom>
          <a:noFill/>
          <a:ln/>
        </p:spPr>
        <p:txBody>
          <a:bodyPr wrap="none" lIns="0" tIns="0" rIns="0" bIns="0" rtlCol="0" anchor="t"/>
          <a:lstStyle/>
          <a:p>
            <a:pPr marL="0" indent="0" algn="l">
              <a:lnSpc>
                <a:spcPts val="3000"/>
              </a:lnSpc>
              <a:buNone/>
            </a:pPr>
            <a:r>
              <a:rPr lang="en-US" sz="1850" dirty="0">
                <a:solidFill>
                  <a:schemeClr val="bg1"/>
                </a:solidFill>
              </a:rPr>
              <a:t>Django</a:t>
            </a:r>
          </a:p>
        </p:txBody>
      </p:sp>
      <p:pic>
        <p:nvPicPr>
          <p:cNvPr id="10" name="Image 3" descr="preencoded.png"/>
          <p:cNvPicPr>
            <a:picLocks noChangeAspect="1"/>
          </p:cNvPicPr>
          <p:nvPr/>
        </p:nvPicPr>
        <p:blipFill>
          <a:blip r:embed="rId6"/>
          <a:stretch>
            <a:fillRect/>
          </a:stretch>
        </p:blipFill>
        <p:spPr>
          <a:xfrm>
            <a:off x="11542395" y="2089190"/>
            <a:ext cx="562570" cy="562570"/>
          </a:xfrm>
          <a:prstGeom prst="rect">
            <a:avLst/>
          </a:prstGeom>
        </p:spPr>
      </p:pic>
      <p:sp>
        <p:nvSpPr>
          <p:cNvPr id="11" name="Text 5"/>
          <p:cNvSpPr/>
          <p:nvPr/>
        </p:nvSpPr>
        <p:spPr>
          <a:xfrm>
            <a:off x="11542395" y="2891076"/>
            <a:ext cx="2250281"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Database</a:t>
            </a:r>
            <a:endParaRPr lang="en-US" sz="2200" dirty="0"/>
          </a:p>
        </p:txBody>
      </p:sp>
      <p:sp>
        <p:nvSpPr>
          <p:cNvPr id="12" name="Text 6"/>
          <p:cNvSpPr/>
          <p:nvPr/>
        </p:nvSpPr>
        <p:spPr>
          <a:xfrm>
            <a:off x="11542395" y="3386614"/>
            <a:ext cx="2250281"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rPr>
              <a:t>SQLite</a:t>
            </a:r>
            <a:endParaRPr lang="en-US" sz="1850" dirty="0"/>
          </a:p>
        </p:txBody>
      </p:sp>
      <p:pic>
        <p:nvPicPr>
          <p:cNvPr id="13" name="Image 4" descr="preencoded.png"/>
          <p:cNvPicPr>
            <a:picLocks noChangeAspect="1"/>
          </p:cNvPicPr>
          <p:nvPr/>
        </p:nvPicPr>
        <p:blipFill>
          <a:blip r:embed="rId7"/>
          <a:stretch>
            <a:fillRect/>
          </a:stretch>
        </p:blipFill>
        <p:spPr>
          <a:xfrm>
            <a:off x="6324124" y="4487704"/>
            <a:ext cx="562451" cy="562451"/>
          </a:xfrm>
          <a:prstGeom prst="rect">
            <a:avLst/>
          </a:prstGeom>
        </p:spPr>
      </p:pic>
      <p:sp>
        <p:nvSpPr>
          <p:cNvPr id="14" name="Text 7"/>
          <p:cNvSpPr/>
          <p:nvPr/>
        </p:nvSpPr>
        <p:spPr>
          <a:xfrm>
            <a:off x="6324124" y="5289471"/>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Mapping</a:t>
            </a:r>
            <a:endParaRPr lang="en-US" sz="2200" dirty="0"/>
          </a:p>
        </p:txBody>
      </p:sp>
      <p:sp>
        <p:nvSpPr>
          <p:cNvPr id="15" name="Text 8"/>
          <p:cNvSpPr/>
          <p:nvPr/>
        </p:nvSpPr>
        <p:spPr>
          <a:xfrm>
            <a:off x="6324124" y="5785009"/>
            <a:ext cx="225016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Google Maps API</a:t>
            </a:r>
            <a:endParaRPr lang="en-US" sz="1850" dirty="0"/>
          </a:p>
        </p:txBody>
      </p:sp>
      <p:sp>
        <p:nvSpPr>
          <p:cNvPr id="16" name="Text 9"/>
          <p:cNvSpPr/>
          <p:nvPr/>
        </p:nvSpPr>
        <p:spPr>
          <a:xfrm>
            <a:off x="6324124" y="6437233"/>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We leverage the best tools for a scalable, reliable, and user-friendly experience.</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0693" y="614720"/>
            <a:ext cx="7582614" cy="1312069"/>
          </a:xfrm>
          <a:prstGeom prst="rect">
            <a:avLst/>
          </a:prstGeom>
          <a:noFill/>
          <a:ln/>
        </p:spPr>
        <p:txBody>
          <a:bodyPr wrap="square" lIns="0" tIns="0" rIns="0" bIns="0" rtlCol="0" anchor="t"/>
          <a:lstStyle/>
          <a:p>
            <a:pPr marL="0" indent="0" algn="l">
              <a:lnSpc>
                <a:spcPts val="5150"/>
              </a:lnSpc>
              <a:buNone/>
            </a:pPr>
            <a:r>
              <a:rPr lang="en-US" sz="4100" b="1" kern="0" spc="-124" dirty="0">
                <a:solidFill>
                  <a:srgbClr val="FFFFFF"/>
                </a:solidFill>
                <a:latin typeface="Overpass Bold" pitchFamily="34" charset="0"/>
                <a:ea typeface="Overpass Bold" pitchFamily="34" charset="-122"/>
                <a:cs typeface="Overpass Bold" pitchFamily="34" charset="-120"/>
              </a:rPr>
              <a:t>Implementation Plan: Step-by-Step Rollout</a:t>
            </a:r>
            <a:endParaRPr lang="en-US" sz="4100" dirty="0"/>
          </a:p>
        </p:txBody>
      </p:sp>
      <p:pic>
        <p:nvPicPr>
          <p:cNvPr id="4" name="Image 1" descr="preencoded.png"/>
          <p:cNvPicPr>
            <a:picLocks noChangeAspect="1"/>
          </p:cNvPicPr>
          <p:nvPr/>
        </p:nvPicPr>
        <p:blipFill>
          <a:blip r:embed="rId4"/>
          <a:stretch>
            <a:fillRect/>
          </a:stretch>
        </p:blipFill>
        <p:spPr>
          <a:xfrm>
            <a:off x="780693" y="2261354"/>
            <a:ext cx="1115258" cy="1338382"/>
          </a:xfrm>
          <a:prstGeom prst="rect">
            <a:avLst/>
          </a:prstGeom>
        </p:spPr>
      </p:pic>
      <p:sp>
        <p:nvSpPr>
          <p:cNvPr id="5" name="Text 1"/>
          <p:cNvSpPr/>
          <p:nvPr/>
        </p:nvSpPr>
        <p:spPr>
          <a:xfrm>
            <a:off x="2230517" y="2484358"/>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Pilot Program</a:t>
            </a:r>
            <a:endParaRPr lang="en-US" sz="2050" dirty="0"/>
          </a:p>
        </p:txBody>
      </p:sp>
      <p:sp>
        <p:nvSpPr>
          <p:cNvPr id="6" name="Text 2"/>
          <p:cNvSpPr/>
          <p:nvPr/>
        </p:nvSpPr>
        <p:spPr>
          <a:xfrm>
            <a:off x="2230517" y="2946202"/>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Launch in select cities for testing and refinement.</a:t>
            </a:r>
            <a:endParaRPr lang="en-US" sz="1750" dirty="0"/>
          </a:p>
        </p:txBody>
      </p:sp>
      <p:pic>
        <p:nvPicPr>
          <p:cNvPr id="7" name="Image 2" descr="preencoded.png"/>
          <p:cNvPicPr>
            <a:picLocks noChangeAspect="1"/>
          </p:cNvPicPr>
          <p:nvPr/>
        </p:nvPicPr>
        <p:blipFill>
          <a:blip r:embed="rId5"/>
          <a:stretch>
            <a:fillRect/>
          </a:stretch>
        </p:blipFill>
        <p:spPr>
          <a:xfrm>
            <a:off x="780693" y="3599736"/>
            <a:ext cx="1115258" cy="1338382"/>
          </a:xfrm>
          <a:prstGeom prst="rect">
            <a:avLst/>
          </a:prstGeom>
        </p:spPr>
      </p:pic>
      <p:sp>
        <p:nvSpPr>
          <p:cNvPr id="8" name="Text 3"/>
          <p:cNvSpPr/>
          <p:nvPr/>
        </p:nvSpPr>
        <p:spPr>
          <a:xfrm>
            <a:off x="2230517" y="3822740"/>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Partnerships</a:t>
            </a:r>
            <a:endParaRPr lang="en-US" sz="2050" dirty="0"/>
          </a:p>
        </p:txBody>
      </p:sp>
      <p:sp>
        <p:nvSpPr>
          <p:cNvPr id="9" name="Text 4"/>
          <p:cNvSpPr/>
          <p:nvPr/>
        </p:nvSpPr>
        <p:spPr>
          <a:xfrm>
            <a:off x="2230517" y="4284583"/>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Collaborate with taxi services and hospitals.</a:t>
            </a:r>
            <a:endParaRPr lang="en-US" sz="1750" dirty="0"/>
          </a:p>
        </p:txBody>
      </p:sp>
      <p:pic>
        <p:nvPicPr>
          <p:cNvPr id="10" name="Image 3" descr="preencoded.png"/>
          <p:cNvPicPr>
            <a:picLocks noChangeAspect="1"/>
          </p:cNvPicPr>
          <p:nvPr/>
        </p:nvPicPr>
        <p:blipFill>
          <a:blip r:embed="rId6"/>
          <a:stretch>
            <a:fillRect/>
          </a:stretch>
        </p:blipFill>
        <p:spPr>
          <a:xfrm>
            <a:off x="780693" y="4938117"/>
            <a:ext cx="1115258" cy="1338382"/>
          </a:xfrm>
          <a:prstGeom prst="rect">
            <a:avLst/>
          </a:prstGeom>
        </p:spPr>
      </p:pic>
      <p:sp>
        <p:nvSpPr>
          <p:cNvPr id="11" name="Text 5"/>
          <p:cNvSpPr/>
          <p:nvPr/>
        </p:nvSpPr>
        <p:spPr>
          <a:xfrm>
            <a:off x="2230517" y="5161121"/>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Training</a:t>
            </a:r>
            <a:endParaRPr lang="en-US" sz="2050" dirty="0"/>
          </a:p>
        </p:txBody>
      </p:sp>
      <p:sp>
        <p:nvSpPr>
          <p:cNvPr id="12" name="Text 6"/>
          <p:cNvSpPr/>
          <p:nvPr/>
        </p:nvSpPr>
        <p:spPr>
          <a:xfrm>
            <a:off x="2230517" y="5622965"/>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Equip drivers with basic first aid knowledge.</a:t>
            </a:r>
            <a:endParaRPr lang="en-US" sz="1750" dirty="0"/>
          </a:p>
        </p:txBody>
      </p:sp>
      <p:pic>
        <p:nvPicPr>
          <p:cNvPr id="13" name="Image 4" descr="preencoded.png"/>
          <p:cNvPicPr>
            <a:picLocks noChangeAspect="1"/>
          </p:cNvPicPr>
          <p:nvPr/>
        </p:nvPicPr>
        <p:blipFill>
          <a:blip r:embed="rId7"/>
          <a:stretch>
            <a:fillRect/>
          </a:stretch>
        </p:blipFill>
        <p:spPr>
          <a:xfrm>
            <a:off x="780693" y="6276499"/>
            <a:ext cx="1115258" cy="1338382"/>
          </a:xfrm>
          <a:prstGeom prst="rect">
            <a:avLst/>
          </a:prstGeom>
        </p:spPr>
      </p:pic>
      <p:sp>
        <p:nvSpPr>
          <p:cNvPr id="14" name="Text 7"/>
          <p:cNvSpPr/>
          <p:nvPr/>
        </p:nvSpPr>
        <p:spPr>
          <a:xfrm>
            <a:off x="2230517" y="6499503"/>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Full-Scale Deployment</a:t>
            </a:r>
            <a:endParaRPr lang="en-US" sz="2050" dirty="0"/>
          </a:p>
        </p:txBody>
      </p:sp>
      <p:sp>
        <p:nvSpPr>
          <p:cNvPr id="15" name="Text 8"/>
          <p:cNvSpPr/>
          <p:nvPr/>
        </p:nvSpPr>
        <p:spPr>
          <a:xfrm>
            <a:off x="2230517" y="6961346"/>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Expand operations across the country.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508641"/>
            <a:ext cx="7949684"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Scalability and Future Prospects</a:t>
            </a:r>
            <a:endParaRPr lang="en-US" sz="4400" dirty="0"/>
          </a:p>
        </p:txBody>
      </p:sp>
      <p:pic>
        <p:nvPicPr>
          <p:cNvPr id="3" name="Image 0" descr="preencoded.png"/>
          <p:cNvPicPr>
            <a:picLocks noChangeAspect="1"/>
          </p:cNvPicPr>
          <p:nvPr/>
        </p:nvPicPr>
        <p:blipFill>
          <a:blip r:embed="rId3"/>
          <a:stretch>
            <a:fillRect/>
          </a:stretch>
        </p:blipFill>
        <p:spPr>
          <a:xfrm>
            <a:off x="3007638" y="2691408"/>
            <a:ext cx="2137529" cy="830580"/>
          </a:xfrm>
          <a:prstGeom prst="rect">
            <a:avLst/>
          </a:prstGeom>
        </p:spPr>
      </p:pic>
      <p:sp>
        <p:nvSpPr>
          <p:cNvPr id="4" name="Text 1"/>
          <p:cNvSpPr/>
          <p:nvPr/>
        </p:nvSpPr>
        <p:spPr>
          <a:xfrm>
            <a:off x="3907988" y="2984897"/>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5" name="Text 2"/>
          <p:cNvSpPr/>
          <p:nvPr/>
        </p:nvSpPr>
        <p:spPr>
          <a:xfrm>
            <a:off x="5384482" y="2930723"/>
            <a:ext cx="2139910"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Global Expansion</a:t>
            </a:r>
            <a:endParaRPr lang="en-US" sz="2200" dirty="0"/>
          </a:p>
        </p:txBody>
      </p:sp>
      <p:sp>
        <p:nvSpPr>
          <p:cNvPr id="6" name="Shape 3"/>
          <p:cNvSpPr/>
          <p:nvPr/>
        </p:nvSpPr>
        <p:spPr>
          <a:xfrm>
            <a:off x="5204936" y="3536633"/>
            <a:ext cx="8527971" cy="15240"/>
          </a:xfrm>
          <a:prstGeom prst="roundRect">
            <a:avLst>
              <a:gd name="adj" fmla="val 659712"/>
            </a:avLst>
          </a:prstGeom>
          <a:solidFill>
            <a:srgbClr val="971B55"/>
          </a:solidFill>
          <a:ln/>
        </p:spPr>
      </p:sp>
      <p:pic>
        <p:nvPicPr>
          <p:cNvPr id="7" name="Image 1" descr="preencoded.png"/>
          <p:cNvPicPr>
            <a:picLocks noChangeAspect="1"/>
          </p:cNvPicPr>
          <p:nvPr/>
        </p:nvPicPr>
        <p:blipFill>
          <a:blip r:embed="rId4"/>
          <a:stretch>
            <a:fillRect/>
          </a:stretch>
        </p:blipFill>
        <p:spPr>
          <a:xfrm>
            <a:off x="1938814" y="3581757"/>
            <a:ext cx="4275058" cy="830580"/>
          </a:xfrm>
          <a:prstGeom prst="rect">
            <a:avLst/>
          </a:prstGeom>
        </p:spPr>
      </p:pic>
      <p:sp>
        <p:nvSpPr>
          <p:cNvPr id="8" name="Text 4"/>
          <p:cNvSpPr/>
          <p:nvPr/>
        </p:nvSpPr>
        <p:spPr>
          <a:xfrm>
            <a:off x="3907988" y="3786664"/>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9" name="Text 5"/>
          <p:cNvSpPr/>
          <p:nvPr/>
        </p:nvSpPr>
        <p:spPr>
          <a:xfrm>
            <a:off x="6453187" y="3821073"/>
            <a:ext cx="136076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Integration</a:t>
            </a:r>
            <a:endParaRPr lang="en-US" sz="2200" dirty="0"/>
          </a:p>
        </p:txBody>
      </p:sp>
      <p:sp>
        <p:nvSpPr>
          <p:cNvPr id="10" name="Shape 6"/>
          <p:cNvSpPr/>
          <p:nvPr/>
        </p:nvSpPr>
        <p:spPr>
          <a:xfrm>
            <a:off x="6273641" y="4426982"/>
            <a:ext cx="7459266" cy="15240"/>
          </a:xfrm>
          <a:prstGeom prst="roundRect">
            <a:avLst>
              <a:gd name="adj" fmla="val 659712"/>
            </a:avLst>
          </a:prstGeom>
          <a:solidFill>
            <a:srgbClr val="971B55"/>
          </a:solidFill>
          <a:ln/>
        </p:spPr>
      </p:sp>
      <p:pic>
        <p:nvPicPr>
          <p:cNvPr id="11" name="Image 2" descr="preencoded.png"/>
          <p:cNvPicPr>
            <a:picLocks noChangeAspect="1"/>
          </p:cNvPicPr>
          <p:nvPr/>
        </p:nvPicPr>
        <p:blipFill>
          <a:blip r:embed="rId5"/>
          <a:stretch>
            <a:fillRect/>
          </a:stretch>
        </p:blipFill>
        <p:spPr>
          <a:xfrm>
            <a:off x="870109" y="4472107"/>
            <a:ext cx="6412587" cy="830580"/>
          </a:xfrm>
          <a:prstGeom prst="rect">
            <a:avLst/>
          </a:prstGeom>
        </p:spPr>
      </p:pic>
      <p:sp>
        <p:nvSpPr>
          <p:cNvPr id="12" name="Text 7"/>
          <p:cNvSpPr/>
          <p:nvPr/>
        </p:nvSpPr>
        <p:spPr>
          <a:xfrm>
            <a:off x="3908107" y="4677013"/>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3" name="Text 8"/>
          <p:cNvSpPr/>
          <p:nvPr/>
        </p:nvSpPr>
        <p:spPr>
          <a:xfrm>
            <a:off x="7522012" y="4711422"/>
            <a:ext cx="168128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Data Analysis</a:t>
            </a:r>
            <a:endParaRPr lang="en-US" sz="2200" dirty="0"/>
          </a:p>
        </p:txBody>
      </p:sp>
      <p:sp>
        <p:nvSpPr>
          <p:cNvPr id="14" name="Text 9"/>
          <p:cNvSpPr/>
          <p:nvPr/>
        </p:nvSpPr>
        <p:spPr>
          <a:xfrm>
            <a:off x="837724" y="5571887"/>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Our solution is designed for scalability, with potential for integration into existing emergency systems. By collecting and analyzing data we can optimize ambulance allocation, enhance predictive capabilities, and improve our understanding of medical needs.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863923"/>
            <a:ext cx="7468553" cy="1408033"/>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Key Takeaways and Next Steps</a:t>
            </a:r>
            <a:endParaRPr lang="en-US" sz="4400" dirty="0"/>
          </a:p>
        </p:txBody>
      </p:sp>
      <p:sp>
        <p:nvSpPr>
          <p:cNvPr id="4" name="Text 1"/>
          <p:cNvSpPr/>
          <p:nvPr/>
        </p:nvSpPr>
        <p:spPr>
          <a:xfrm>
            <a:off x="6324124" y="363093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Faster emergency response using readily available taxis.</a:t>
            </a:r>
            <a:endParaRPr lang="en-US" sz="1850" dirty="0"/>
          </a:p>
        </p:txBody>
      </p:sp>
      <p:sp>
        <p:nvSpPr>
          <p:cNvPr id="5" name="Text 2"/>
          <p:cNvSpPr/>
          <p:nvPr/>
        </p:nvSpPr>
        <p:spPr>
          <a:xfrm>
            <a:off x="6324124" y="409765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Enhanced features for critical care emergencies.</a:t>
            </a:r>
            <a:endParaRPr lang="en-US" sz="1850" dirty="0"/>
          </a:p>
        </p:txBody>
      </p:sp>
      <p:sp>
        <p:nvSpPr>
          <p:cNvPr id="6" name="Text 3"/>
          <p:cNvSpPr/>
          <p:nvPr/>
        </p:nvSpPr>
        <p:spPr>
          <a:xfrm>
            <a:off x="6324124" y="456438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Scalable tech stack for future growth.</a:t>
            </a:r>
            <a:endParaRPr lang="en-US" sz="1850" dirty="0"/>
          </a:p>
        </p:txBody>
      </p:sp>
      <p:sp>
        <p:nvSpPr>
          <p:cNvPr id="7" name="Text 4"/>
          <p:cNvSpPr/>
          <p:nvPr/>
        </p:nvSpPr>
        <p:spPr>
          <a:xfrm>
            <a:off x="6324124" y="5216604"/>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Let's work together to make this life-saving innovation a reality. Next steps: finalize pilot program, secure partnerships, and begin driver training.</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361</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Overpass</vt:lpstr>
      <vt:lpstr>Arial</vt:lpstr>
      <vt:lpstr>Overpass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Kunsh Taneja</cp:lastModifiedBy>
  <cp:revision>2</cp:revision>
  <dcterms:created xsi:type="dcterms:W3CDTF">2025-03-26T14:00:48Z</dcterms:created>
  <dcterms:modified xsi:type="dcterms:W3CDTF">2025-03-26T17:24:11Z</dcterms:modified>
</cp:coreProperties>
</file>